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1249" r:id="rId3"/>
    <p:sldId id="291" r:id="rId4"/>
    <p:sldId id="1245" r:id="rId5"/>
    <p:sldId id="1250" r:id="rId6"/>
    <p:sldId id="1251" r:id="rId7"/>
    <p:sldId id="1224" r:id="rId8"/>
    <p:sldId id="342" r:id="rId9"/>
    <p:sldId id="1252" r:id="rId10"/>
    <p:sldId id="1254" r:id="rId11"/>
    <p:sldId id="1253" r:id="rId12"/>
    <p:sldId id="1255" r:id="rId13"/>
    <p:sldId id="1226" r:id="rId14"/>
    <p:sldId id="282" r:id="rId15"/>
    <p:sldId id="397" r:id="rId16"/>
    <p:sldId id="1227" r:id="rId17"/>
    <p:sldId id="1257" r:id="rId18"/>
    <p:sldId id="1243" r:id="rId19"/>
    <p:sldId id="1244" r:id="rId20"/>
    <p:sldId id="1259" r:id="rId21"/>
    <p:sldId id="1258" r:id="rId22"/>
    <p:sldId id="1260" r:id="rId23"/>
    <p:sldId id="1256" r:id="rId24"/>
    <p:sldId id="1261" r:id="rId25"/>
    <p:sldId id="1262" r:id="rId26"/>
    <p:sldId id="1263" r:id="rId27"/>
    <p:sldId id="1265" r:id="rId28"/>
    <p:sldId id="1266" r:id="rId29"/>
    <p:sldId id="1264" r:id="rId30"/>
    <p:sldId id="1267" r:id="rId31"/>
    <p:sldId id="1268" r:id="rId32"/>
    <p:sldId id="279" r:id="rId33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 autoAdjust="0"/>
    <p:restoredTop sz="90884"/>
  </p:normalViewPr>
  <p:slideViewPr>
    <p:cSldViewPr>
      <p:cViewPr varScale="1">
        <p:scale>
          <a:sx n="193" d="100"/>
          <a:sy n="193" d="100"/>
        </p:scale>
        <p:origin x="1664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tiff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9.png"/><Relationship Id="rId4" Type="http://schemas.openxmlformats.org/officeDocument/2006/relationships/image" Target="../media/image4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Challenges and Opportunities:</a:t>
            </a:r>
            <a:br>
              <a:rPr lang="en-US" sz="4000" dirty="0"/>
            </a:br>
            <a:r>
              <a:rPr lang="en-US" sz="4000" dirty="0"/>
              <a:t>How we Learn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226946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2B74-E807-F64C-BBC2-3F1A83F4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Ideas? Hypotheses?</a:t>
            </a:r>
          </a:p>
        </p:txBody>
      </p:sp>
    </p:spTree>
    <p:extLst>
      <p:ext uri="{BB962C8B-B14F-4D97-AF65-F5344CB8AC3E}">
        <p14:creationId xmlns:p14="http://schemas.microsoft.com/office/powerpoint/2010/main" val="226991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2B74-E807-F64C-BBC2-3F1A83F4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562225"/>
            <a:ext cx="9067799" cy="1262063"/>
          </a:xfrm>
        </p:spPr>
        <p:txBody>
          <a:bodyPr/>
          <a:lstStyle/>
          <a:p>
            <a:r>
              <a:rPr lang="en-US" i="1" dirty="0"/>
              <a:t>Hypotheses are the Hypothesis!</a:t>
            </a:r>
          </a:p>
        </p:txBody>
      </p:sp>
    </p:spTree>
    <p:extLst>
      <p:ext uri="{BB962C8B-B14F-4D97-AF65-F5344CB8AC3E}">
        <p14:creationId xmlns:p14="http://schemas.microsoft.com/office/powerpoint/2010/main" val="369601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712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learn by constantly generating hypotheses or predictions about what will happen next!</a:t>
            </a:r>
          </a:p>
          <a:p>
            <a:endParaRPr lang="en-US" sz="2800" dirty="0"/>
          </a:p>
          <a:p>
            <a:r>
              <a:rPr lang="en-US" sz="2800" dirty="0"/>
              <a:t>Something always happens!  Free lunch!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11F88C-2B07-E548-9120-4C294BDE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20" y="1114424"/>
            <a:ext cx="8264410" cy="6166661"/>
          </a:xfrm>
        </p:spPr>
      </p:pic>
    </p:spTree>
    <p:extLst>
      <p:ext uri="{BB962C8B-B14F-4D97-AF65-F5344CB8AC3E}">
        <p14:creationId xmlns:p14="http://schemas.microsoft.com/office/powerpoint/2010/main" val="4087094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6211883" cy="1262063"/>
          </a:xfrm>
        </p:spPr>
        <p:txBody>
          <a:bodyPr/>
          <a:lstStyle/>
          <a:p>
            <a:r>
              <a:rPr lang="en-US" dirty="0"/>
              <a:t>Key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that hand??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810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CC80-3293-5F4C-9AFB-BD8A7265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1" y="552447"/>
            <a:ext cx="9067799" cy="844555"/>
          </a:xfrm>
        </p:spPr>
        <p:txBody>
          <a:bodyPr/>
          <a:lstStyle/>
          <a:p>
            <a:r>
              <a:rPr lang="en-US" dirty="0"/>
              <a:t>What Makes You, You?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CCD65-3EE3-F44F-8603-B823F3E5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41" y="1800225"/>
            <a:ext cx="71882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37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24583" y="4467225"/>
            <a:ext cx="9059083" cy="2175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Deep predictive learning:</a:t>
            </a:r>
          </a:p>
          <a:p>
            <a:r>
              <a:rPr lang="en-US" sz="3600" dirty="0"/>
              <a:t>- Works</a:t>
            </a:r>
          </a:p>
          <a:p>
            <a:r>
              <a:rPr lang="en-US" sz="3600" dirty="0"/>
              <a:t>- Fits with lots of biology</a:t>
            </a:r>
          </a:p>
          <a:p>
            <a:r>
              <a:rPr lang="en-US" sz="3600" dirty="0"/>
              <a:t>- Extends to motor, cross-modal predictions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B84DC6-15AF-7A4A-8EEB-7A331FA9CA67}"/>
              </a:ext>
            </a:extLst>
          </p:cNvPr>
          <p:cNvGrpSpPr/>
          <p:nvPr/>
        </p:nvGrpSpPr>
        <p:grpSpPr>
          <a:xfrm>
            <a:off x="522620" y="657225"/>
            <a:ext cx="8924925" cy="3569970"/>
            <a:chOff x="539271" y="1563688"/>
            <a:chExt cx="8924925" cy="3569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1EF2-2E73-864E-B334-0CE731B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271" y="1563688"/>
              <a:ext cx="8924925" cy="3569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5A093-0CAB-F442-9DB7-B6DBAF78E18F}"/>
                </a:ext>
              </a:extLst>
            </p:cNvPr>
            <p:cNvSpPr txBox="1"/>
            <p:nvPr/>
          </p:nvSpPr>
          <p:spPr>
            <a:xfrm>
              <a:off x="1457325" y="1876425"/>
              <a:ext cx="2598788" cy="55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“What works”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6BC690-EEAD-A246-A273-BDF98F20BEB5}"/>
                </a:ext>
              </a:extLst>
            </p:cNvPr>
            <p:cNvSpPr txBox="1"/>
            <p:nvPr/>
          </p:nvSpPr>
          <p:spPr>
            <a:xfrm>
              <a:off x="6029325" y="4314825"/>
              <a:ext cx="2385589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Neuroscience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7393E-E279-4046-B61E-763934F1D91C}"/>
                </a:ext>
              </a:extLst>
            </p:cNvPr>
            <p:cNvSpPr/>
            <p:nvPr/>
          </p:nvSpPr>
          <p:spPr bwMode="auto">
            <a:xfrm>
              <a:off x="4200525" y="2586673"/>
              <a:ext cx="1524000" cy="152400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-111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pitchFamily="-111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97F15C-2C8F-D94A-AF3D-BC49584D12E0}"/>
                </a:ext>
              </a:extLst>
            </p:cNvPr>
            <p:cNvSpPr txBox="1"/>
            <p:nvPr/>
          </p:nvSpPr>
          <p:spPr>
            <a:xfrm>
              <a:off x="4370055" y="3042114"/>
              <a:ext cx="1184940" cy="613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</a:t>
              </a:r>
              <a:endParaRPr 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388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A Parent’s Perspective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Kids start out really, really… incapable  (diapers for 2-3 years!?)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 core “personality” or “temperament” is there from the start..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But </a:t>
            </a:r>
            <a:r>
              <a:rPr lang="en-US" sz="2400" i="1" dirty="0"/>
              <a:t>so much is learned</a:t>
            </a:r>
            <a:r>
              <a:rPr lang="en-US" sz="24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971861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0526" y="2048760"/>
            <a:ext cx="5709056" cy="480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Question:</a:t>
            </a:r>
            <a:br>
              <a:rPr lang="en-US" dirty="0"/>
            </a:br>
            <a:r>
              <a:rPr lang="en-US" dirty="0"/>
              <a:t>What drives us to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sz="4408" dirty="0"/>
              <a:t>Tantrums!!!</a:t>
            </a:r>
          </a:p>
        </p:txBody>
      </p:sp>
    </p:spTree>
    <p:extLst>
      <p:ext uri="{BB962C8B-B14F-4D97-AF65-F5344CB8AC3E}">
        <p14:creationId xmlns:p14="http://schemas.microsoft.com/office/powerpoint/2010/main" val="189040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CE837B-EE53-9845-95B5-D23F145C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Future…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E8968-B1D3-1A42-A2B7-C57468302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My goal is to make a model that throws tantrums, and talks back to me with the same kind of attitude I get from my kids (now 13 and 11)!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Then I will know I’ve captured the “scream power” that really drives human learning.</a:t>
            </a:r>
          </a:p>
        </p:txBody>
      </p:sp>
    </p:spTree>
    <p:extLst>
      <p:ext uri="{BB962C8B-B14F-4D97-AF65-F5344CB8AC3E}">
        <p14:creationId xmlns:p14="http://schemas.microsoft.com/office/powerpoint/2010/main" val="1251994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5DFE21-3F10-A448-BA22-519908606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25" y="1575285"/>
            <a:ext cx="4318000" cy="2869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A99AA-F2FB-8744-9B02-3B105D67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Your Future…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314D55-C679-B340-A7A2-4B1911A57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6325" y="1829286"/>
            <a:ext cx="4724400" cy="236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5962B5-1DAA-5E4A-AA93-FD44238F06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5925" y="3968399"/>
            <a:ext cx="3630891" cy="3297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421BA-1AC2-1648-851C-F69C487450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08" y="4070580"/>
            <a:ext cx="5278217" cy="30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07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5DFE21-3F10-A448-BA22-519908606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39" y="1601983"/>
            <a:ext cx="4318000" cy="2869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A99AA-F2FB-8744-9B02-3B105D67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242960"/>
          </a:xfrm>
        </p:spPr>
        <p:txBody>
          <a:bodyPr/>
          <a:lstStyle/>
          <a:p>
            <a:r>
              <a:rPr lang="en-US" dirty="0"/>
              <a:t>Human Cognition is </a:t>
            </a:r>
            <a:r>
              <a:rPr lang="en-US" i="1" dirty="0"/>
              <a:t>still</a:t>
            </a:r>
            <a:r>
              <a:rPr lang="en-US" dirty="0"/>
              <a:t> the #1 Problem </a:t>
            </a:r>
            <a:r>
              <a:rPr lang="en-US" i="1" dirty="0"/>
              <a:t>and</a:t>
            </a:r>
            <a:r>
              <a:rPr lang="en-US" dirty="0"/>
              <a:t> #1 Solution!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314D55-C679-B340-A7A2-4B1911A57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0639" y="1855984"/>
            <a:ext cx="4724400" cy="236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5962B5-1DAA-5E4A-AA93-FD44238F06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239" y="3995097"/>
            <a:ext cx="3630891" cy="3297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421BA-1AC2-1648-851C-F69C4874502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222" y="4097278"/>
            <a:ext cx="5278217" cy="309270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DC0E945-F919-504F-9615-A7F5FA7DEA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239" y="2399820"/>
            <a:ext cx="5240345" cy="41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53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F87-B99B-5D4D-A5F1-925E49FD2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5678483" cy="1262063"/>
          </a:xfrm>
        </p:spPr>
        <p:txBody>
          <a:bodyPr/>
          <a:lstStyle/>
          <a:p>
            <a:r>
              <a:rPr lang="en-US" dirty="0"/>
              <a:t>Greed is Good!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6B32-5204-D047-AFDC-EC1F880A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826896"/>
            <a:ext cx="9067799" cy="1262062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Greed propels people ever onward and upward!</a:t>
            </a:r>
          </a:p>
          <a:p>
            <a:pPr marL="107916" indent="0">
              <a:buNone/>
            </a:pPr>
            <a:r>
              <a:rPr lang="en-US" dirty="0"/>
              <a:t>We are greedy for knowledge…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C7CEF-7F9D-7C4E-BD2A-F4C5CDB781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25" y="3273275"/>
            <a:ext cx="2590800" cy="230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8D49B9-0A46-5E4A-8AB3-91681D5CE3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2082" y="2183479"/>
            <a:ext cx="2743200" cy="319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D8830-49C7-E04F-A0E3-3078801DDD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0525" y="1683814"/>
            <a:ext cx="3657600" cy="3436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297F6A-C76E-3E4E-8652-4C9AD27AC6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125" y="932656"/>
            <a:ext cx="3276975" cy="412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7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A Parent’s Perspective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Kids start out really, really… incapable  (diapers for 2-3 years!?)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core “personality” or “temperament” is there from the start..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But </a:t>
            </a:r>
            <a:r>
              <a:rPr lang="en-US" sz="2400" i="1" dirty="0"/>
              <a:t>so much is learned</a:t>
            </a:r>
            <a:r>
              <a:rPr lang="en-US" sz="24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936669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9F87-B99B-5D4D-A5F1-925E49FD2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5678483" cy="1262063"/>
          </a:xfrm>
        </p:spPr>
        <p:txBody>
          <a:bodyPr/>
          <a:lstStyle/>
          <a:p>
            <a:r>
              <a:rPr lang="en-US" dirty="0"/>
              <a:t>Learning is Greedy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6B32-5204-D047-AFDC-EC1F880A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826896"/>
            <a:ext cx="9067799" cy="1262062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At each level, mastery = predicted success =     no more dopamine.  We always want more DA!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8C5EDC-8797-3A4C-84B5-8C2E1E406A23}"/>
              </a:ext>
            </a:extLst>
          </p:cNvPr>
          <p:cNvGrpSpPr/>
          <p:nvPr/>
        </p:nvGrpSpPr>
        <p:grpSpPr>
          <a:xfrm>
            <a:off x="314325" y="1563688"/>
            <a:ext cx="7640955" cy="3610769"/>
            <a:chOff x="161925" y="932656"/>
            <a:chExt cx="9830175" cy="46452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1C7CEF-7F9D-7C4E-BD2A-F4C5CDB78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925" y="3273275"/>
              <a:ext cx="2590800" cy="230467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8D49B9-0A46-5E4A-8AB3-91681D5CE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2082" y="2183479"/>
              <a:ext cx="2743200" cy="319589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F4D8830-49C7-E04F-A0E3-3078801DDD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00525" y="1683814"/>
              <a:ext cx="3657600" cy="34361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297F6A-C76E-3E4E-8652-4C9AD27AC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15125" y="932656"/>
              <a:ext cx="3276975" cy="4125057"/>
            </a:xfrm>
            <a:prstGeom prst="rect">
              <a:avLst/>
            </a:prstGeom>
          </p:spPr>
        </p:pic>
      </p:grpSp>
      <p:pic>
        <p:nvPicPr>
          <p:cNvPr id="9" name="Picture 8" descr="fig_schultz97_vta_td.png">
            <a:extLst>
              <a:ext uri="{FF2B5EF4-FFF2-40B4-BE49-F238E27FC236}">
                <a16:creationId xmlns:a16="http://schemas.microsoft.com/office/drawing/2014/main" id="{DD06FCD6-0065-C244-82DF-5585DE6D675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1034" y="1456667"/>
            <a:ext cx="2578319" cy="2644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0E655-0FE1-EA4E-A47D-01EB06C8EB7C}"/>
              </a:ext>
            </a:extLst>
          </p:cNvPr>
          <p:cNvSpPr txBox="1"/>
          <p:nvPr/>
        </p:nvSpPr>
        <p:spPr>
          <a:xfrm>
            <a:off x="7742463" y="1068943"/>
            <a:ext cx="1675459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Dopamine!</a:t>
            </a:r>
          </a:p>
        </p:txBody>
      </p:sp>
    </p:spTree>
    <p:extLst>
      <p:ext uri="{BB962C8B-B14F-4D97-AF65-F5344CB8AC3E}">
        <p14:creationId xmlns:p14="http://schemas.microsoft.com/office/powerpoint/2010/main" val="2003441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DBD1D4-71A7-9F44-9EA3-B7094CF4A6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7152" y="4863891"/>
            <a:ext cx="2748886" cy="24961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FBE2C-350E-AA45-B323-E61A4D7AC1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91" y="4238625"/>
            <a:ext cx="5278217" cy="3092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35979F-5051-BF47-80A7-0C8F928D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Future!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157BA6-0CA5-664C-B159-45F9D6802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81125" y="2264378"/>
            <a:ext cx="6350000" cy="4851400"/>
          </a:xfrm>
          <a:prstGeom prst="rect">
            <a:avLst/>
          </a:prstGeom>
        </p:spPr>
      </p:pic>
      <p:pic>
        <p:nvPicPr>
          <p:cNvPr id="5" name="Picture 4" descr="fig_schultz97_vta_td.png">
            <a:extLst>
              <a:ext uri="{FF2B5EF4-FFF2-40B4-BE49-F238E27FC236}">
                <a16:creationId xmlns:a16="http://schemas.microsoft.com/office/drawing/2014/main" id="{04503EEB-FB7D-0B4D-8EC2-7B35EBED2D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4981" y="1800225"/>
            <a:ext cx="2578319" cy="2644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EEC8B3-F1C8-BB40-8E7D-FF8F4BAD69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930" y="941197"/>
            <a:ext cx="254242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45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For listening…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And for saving the world!</a:t>
            </a:r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ECE074-B44F-1242-AC82-EEE5BC3B0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25" y="3019425"/>
            <a:ext cx="4356100" cy="3443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an embarrassment…</a:t>
            </a:r>
            <a:br>
              <a:rPr lang="en-US" dirty="0"/>
            </a:br>
            <a:r>
              <a:rPr lang="en-US" dirty="0"/>
              <a:t> of riches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105025"/>
            <a:ext cx="5907083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It is embarrassing how little we know about learning in the one place that really matters: the </a:t>
            </a:r>
            <a:r>
              <a:rPr lang="en-US" i="1" dirty="0"/>
              <a:t>neocortex</a:t>
            </a:r>
            <a:r>
              <a:rPr lang="en-US" dirty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Basal Ganglia, Cerebellum, Hippocampus..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51" y="301626"/>
            <a:ext cx="9067799" cy="889000"/>
          </a:xfrm>
        </p:spPr>
        <p:txBody>
          <a:bodyPr/>
          <a:lstStyle/>
          <a:p>
            <a:r>
              <a:rPr lang="en-US" dirty="0"/>
              <a:t>Textbooks are stuck in the 1950’s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0"/>
          <a:stretch/>
        </p:blipFill>
        <p:spPr>
          <a:xfrm>
            <a:off x="1076325" y="1419225"/>
            <a:ext cx="7917449" cy="4989513"/>
          </a:xfrm>
        </p:spPr>
      </p:pic>
      <p:sp>
        <p:nvSpPr>
          <p:cNvPr id="5" name="TextBox 4"/>
          <p:cNvSpPr txBox="1"/>
          <p:nvPr/>
        </p:nvSpPr>
        <p:spPr>
          <a:xfrm>
            <a:off x="2429470" y="3278176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4270" y="5564176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9270" y="3278176"/>
            <a:ext cx="7620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0125" y="6600825"/>
            <a:ext cx="8001000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the cutting edge is not much better!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91525" y="5534025"/>
            <a:ext cx="6096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</a:t>
            </a:r>
          </a:p>
        </p:txBody>
      </p:sp>
    </p:spTree>
    <p:extLst>
      <p:ext uri="{BB962C8B-B14F-4D97-AF65-F5344CB8AC3E}">
        <p14:creationId xmlns:p14="http://schemas.microsoft.com/office/powerpoint/2010/main" val="394507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397897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9387</TotalTime>
  <Words>570</Words>
  <Application>Microsoft Macintosh PowerPoint</Application>
  <PresentationFormat>Custom</PresentationFormat>
  <Paragraphs>103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Symbol</vt:lpstr>
      <vt:lpstr>Times New Roman</vt:lpstr>
      <vt:lpstr>Wingdings</vt:lpstr>
      <vt:lpstr>ror_std_emerbrain</vt:lpstr>
      <vt:lpstr>Challenges and Opportunities: How we Learn</vt:lpstr>
      <vt:lpstr>What Makes You, You?</vt:lpstr>
      <vt:lpstr>A Parent’s Perspective</vt:lpstr>
      <vt:lpstr>Learning is an embarrassment…  of riches</vt:lpstr>
      <vt:lpstr>Textbooks are stuck in the 1950’s</vt:lpstr>
      <vt:lpstr>PowerPoint Presentation</vt:lpstr>
      <vt:lpstr>PowerPoint Presentation</vt:lpstr>
      <vt:lpstr>Neuroscience: Hebbian</vt:lpstr>
      <vt:lpstr>Hebbian is too Dumb!</vt:lpstr>
      <vt:lpstr>PowerPoint Presentation</vt:lpstr>
      <vt:lpstr>Any Ideas? Hypotheses?</vt:lpstr>
      <vt:lpstr>Hypotheses are the Hypothesis!</vt:lpstr>
      <vt:lpstr>PowerPoint Presentation</vt:lpstr>
      <vt:lpstr>Thalamocortical Loop Biology (Sherman &amp; Guillery, 2006)</vt:lpstr>
      <vt:lpstr>The Pulvinar = Projection Screen (c.f. Mumford, 1991 “blackboard”)</vt:lpstr>
      <vt:lpstr>Deep Predictive Learning</vt:lpstr>
      <vt:lpstr>Key Challenge</vt:lpstr>
      <vt:lpstr>PowerPoint Presentation</vt:lpstr>
      <vt:lpstr>Model vs. Monkeys: Categories Emerge in Higher Layers</vt:lpstr>
      <vt:lpstr>Categories not in V1; Emerge in IT Obj Rec Pathway</vt:lpstr>
      <vt:lpstr>Model vs. Humans</vt:lpstr>
      <vt:lpstr>PowerPoint Presentation</vt:lpstr>
      <vt:lpstr>PowerPoint Presentation</vt:lpstr>
      <vt:lpstr>A Parent’s Perspective</vt:lpstr>
      <vt:lpstr>Motivating Question: What drives us to learn?</vt:lpstr>
      <vt:lpstr>My Future…</vt:lpstr>
      <vt:lpstr>Your Future…</vt:lpstr>
      <vt:lpstr>Human Cognition is still the #1 Problem and #1 Solution!</vt:lpstr>
      <vt:lpstr>Greed is Good!</vt:lpstr>
      <vt:lpstr>Learning is Greedy</vt:lpstr>
      <vt:lpstr>Your Future!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134</cp:revision>
  <dcterms:created xsi:type="dcterms:W3CDTF">2009-03-18T06:10:11Z</dcterms:created>
  <dcterms:modified xsi:type="dcterms:W3CDTF">2019-12-03T09:44:53Z</dcterms:modified>
</cp:coreProperties>
</file>